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.xml.rels" ContentType="application/vnd.openxmlformats-package.relationships+xml"/>
  <Override PartName="/ppt/slideLayouts/slideLayout1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4.xml.rels" ContentType="application/vnd.openxmlformats-package.relationships+xml"/>
  <Override PartName="/ppt/slides/_rels/slide16.xml.rels" ContentType="application/vnd.openxmlformats-package.relationships+xml"/>
  <Override PartName="/ppt/slides/slide11.xml" ContentType="application/vnd.openxmlformats-officedocument.presentationml.slide+xml"/>
  <Override PartName="/ppt/media/image57.png" ContentType="image/png"/>
  <Override PartName="/ppt/media/image14.png" ContentType="image/png"/>
  <Override PartName="/ppt/media/image49.png" ContentType="image/png"/>
  <Override PartName="/ppt/media/image1.png" ContentType="image/png"/>
  <Override PartName="/ppt/media/image48.png" ContentType="image/png"/>
  <Override PartName="/ppt/media/image47.png" ContentType="image/png"/>
  <Override PartName="/ppt/media/image56.png" ContentType="image/png"/>
  <Override PartName="/ppt/media/image13.png" ContentType="image/png"/>
  <Override PartName="/ppt/media/image39.png" ContentType="image/png"/>
  <Override PartName="/ppt/media/image55.png" ContentType="image/png"/>
  <Override PartName="/ppt/media/image12.png" ContentType="image/png"/>
  <Override PartName="/ppt/media/image38.png" ContentType="image/png"/>
  <Override PartName="/ppt/media/image54.png" ContentType="image/png"/>
  <Override PartName="/ppt/media/image11.png" ContentType="image/png"/>
  <Override PartName="/ppt/media/image37.png" ContentType="image/png"/>
  <Override PartName="/ppt/media/image9.png" ContentType="image/png"/>
  <Override PartName="/ppt/media/image10.png" ContentType="image/png"/>
  <Override PartName="/ppt/media/image53.png" ContentType="image/png"/>
  <Override PartName="/ppt/media/image30.png" ContentType="image/png"/>
  <Override PartName="/ppt/media/image73.png" ContentType="image/png"/>
  <Override PartName="/ppt/media/image21.png" ContentType="image/png"/>
  <Override PartName="/ppt/media/image64.png" ContentType="image/png"/>
  <Override PartName="/ppt/media/image8.png" ContentType="image/png"/>
  <Override PartName="/ppt/media/image20.png" ContentType="image/png"/>
  <Override PartName="/ppt/media/image63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59.png" ContentType="image/png"/>
  <Override PartName="/ppt/media/image16.png" ContentType="image/png"/>
  <Override PartName="/ppt/media/image2.png" ContentType="image/png"/>
  <Override PartName="/ppt/media/image58.png" ContentType="image/png"/>
  <Override PartName="/ppt/media/image15.png" ContentType="image/png"/>
  <Override PartName="/ppt/media/image18.png" ContentType="image/png"/>
  <Override PartName="/ppt/media/image52.png" ContentType="image/png"/>
  <Override PartName="/ppt/media/image69.png" ContentType="image/png"/>
  <Override PartName="/ppt/media/image26.png" ContentType="image/png"/>
  <Override PartName="/ppt/media/image86.png" ContentType="image/png"/>
  <Override PartName="/ppt/media/image43.png" ContentType="image/png"/>
  <Override PartName="/ppt/media/image60.png" ContentType="image/png"/>
  <Override PartName="/ppt/media/image19.png" ContentType="image/png"/>
  <Override PartName="/ppt/media/image70.png" ContentType="image/png"/>
  <Override PartName="/ppt/media/image79.png" ContentType="image/png"/>
  <Override PartName="/ppt/media/image36.png" ContentType="image/png"/>
  <Override PartName="/ppt/media/image27.png" ContentType="image/png"/>
  <Override PartName="/ppt/media/image61.png" ContentType="image/png"/>
  <Override PartName="/ppt/media/image87.png" ContentType="image/png"/>
  <Override PartName="/ppt/media/image44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89.png" ContentType="image/png"/>
  <Override PartName="/ppt/media/image46.png" ContentType="image/png"/>
  <Override PartName="/ppt/media/image29.png" ContentType="image/png"/>
  <Override PartName="/ppt/media/image72.png" ContentType="image/png"/>
  <Override PartName="/ppt/media/image71.png" ContentType="image/png"/>
  <Override PartName="/ppt/media/image62.png" ContentType="image/png"/>
  <Override PartName="/ppt/media/image88.png" ContentType="image/png"/>
  <Override PartName="/ppt/media/image45.png" ContentType="image/png"/>
  <Override PartName="/ppt/media/image28.png" ContentType="image/png"/>
  <Override PartName="/ppt/media/image35.png" ContentType="image/png"/>
  <Override PartName="/ppt/media/image78.png" ContentType="image/png"/>
  <Override PartName="/ppt/media/image68.png" ContentType="image/png"/>
  <Override PartName="/ppt/media/image25.png" ContentType="image/png"/>
  <Override PartName="/ppt/media/image85.png" ContentType="image/png"/>
  <Override PartName="/ppt/media/image42.png" ContentType="image/png"/>
  <Override PartName="/ppt/media/image17.png" ContentType="image/png"/>
  <Override PartName="/ppt/media/image34.png" ContentType="image/png"/>
  <Override PartName="/ppt/media/image77.png" ContentType="image/png"/>
  <Override PartName="/ppt/media/image51.png" ContentType="image/png"/>
  <Override PartName="/ppt/media/image94.png" ContentType="image/png"/>
  <Override PartName="/ppt/media/image67.png" ContentType="image/png"/>
  <Override PartName="/ppt/media/image24.png" ContentType="image/png"/>
  <Override PartName="/ppt/media/image84.png" ContentType="image/png"/>
  <Override PartName="/ppt/media/image41.png" ContentType="image/png"/>
  <Override PartName="/ppt/media/image76.png" ContentType="image/png"/>
  <Override PartName="/ppt/media/image33.png" ContentType="image/png"/>
  <Override PartName="/ppt/media/image93.png" ContentType="image/png"/>
  <Override PartName="/ppt/media/image50.png" ContentType="image/png"/>
  <Override PartName="/ppt/media/image66.png" ContentType="image/png"/>
  <Override PartName="/ppt/media/image23.png" ContentType="image/png"/>
  <Override PartName="/ppt/media/image83.png" ContentType="image/png"/>
  <Override PartName="/ppt/media/image40.png" ContentType="image/png"/>
  <Override PartName="/ppt/media/image75.png" ContentType="image/png"/>
  <Override PartName="/ppt/media/image32.png" ContentType="image/png"/>
  <Override PartName="/ppt/media/image65.png" ContentType="image/png"/>
  <Override PartName="/ppt/media/image22.png" ContentType="image/png"/>
  <Override PartName="/ppt/media/image74.png" ContentType="image/png"/>
  <Override PartName="/ppt/media/image3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A34E8A1-734C-48A3-9ABC-C9F6120DA51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1D6F7F8-195B-4B19-BE12-3FDA806EC37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53496F5-8C75-4936-AB56-2EF9B21CA8C1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9061808-AFFE-4E23-9A51-42FB92904CB1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495B6D-BD5E-498C-A5D1-1993B9C76583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8F8653-AF56-4DB3-B373-8ABB7C26591C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9D3A1C-1B17-4E4D-BAF4-AAAC687A0FC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5D6F3C-E706-4587-8858-6605403B2E8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CE62E4-6E88-435A-88C1-A2144B56009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19889B-2D86-4A22-911D-78DEBA642CEF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F82164-5691-47F0-9279-9CD0B09379D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655D988-E51B-4279-9DF4-5449B6F7DC0B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82F3D6-3F42-4EE6-B925-D4531F4207B2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F2D35C-072D-4754-82A0-36C5F66FE6D2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C1A97A-5E2C-44C8-A3CA-13DF33BBC90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1EE0FC-5762-4161-9D46-A66BB000871B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AD49AE-5D92-4DE3-9262-3307E9CC176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CFDC14-7B64-4DE8-A141-871A1EAF4CE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7CE749-0BC2-4964-8DB7-CDAE4E4CC978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400F47D-C6C7-4720-AC39-2A856256BB06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3601B1C-0F74-45B3-80AF-763FCE95FC5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A05A37-BD82-4793-806B-C43EC3C3D12C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4992791-9A02-49CD-9237-54E3C3A4F656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2EE1786-E0A5-48D3-A7FA-AD53E77B553B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indent="0"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FC0265E-76D1-4630-B852-0049EBB403F3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BC0154-286E-49C6-8A11-ADBB67B442F8}" type="slidenum">
              <a:rPr b="0" lang="en" sz="10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1.png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1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1.png"/><Relationship Id="rId8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1.png"/><Relationship Id="rId9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.png"/><Relationship Id="rId1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1.png"/><Relationship Id="rId1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1557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200" spc="-1" strike="noStrike">
                <a:solidFill>
                  <a:schemeClr val="dk1"/>
                </a:solidFill>
                <a:latin typeface="Arial"/>
                <a:ea typeface="Arial"/>
              </a:rPr>
              <a:t>Inspiring IoT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11760" y="265752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A Glimpse into DIY Smart Homes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56;p13"/>
          <p:cNvSpPr/>
          <p:nvPr/>
        </p:nvSpPr>
        <p:spPr>
          <a:xfrm>
            <a:off x="311760" y="3805920"/>
            <a:ext cx="85201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Boldizsár Bednárik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chemeClr val="dk1"/>
                </a:solidFill>
                <a:latin typeface="Arial"/>
                <a:ea typeface="Arial"/>
              </a:rPr>
              <a:t>{ Electrical / Software Engineer :: Tech Enthusiast }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Google Shape;57;p13" descr=""/>
          <p:cNvPicPr/>
          <p:nvPr/>
        </p:nvPicPr>
        <p:blipFill>
          <a:blip r:embed="rId1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  <p:cxnSp>
        <p:nvCxnSpPr>
          <p:cNvPr id="82" name="Google Shape;58;p13"/>
          <p:cNvCxnSpPr>
            <a:stCxn id="83" idx="3"/>
            <a:endCxn id="81" idx="1"/>
          </p:cNvCxnSpPr>
          <p:nvPr/>
        </p:nvCxnSpPr>
        <p:spPr>
          <a:xfrm>
            <a:off x="3332880" y="342720"/>
            <a:ext cx="4254120" cy="435960"/>
          </a:xfrm>
          <a:prstGeom prst="straightConnector1">
            <a:avLst/>
          </a:prstGeom>
          <a:ln w="38100">
            <a:solidFill>
              <a:srgbClr val="595959"/>
            </a:solidFill>
            <a:round/>
            <a:tailEnd len="med" type="triangle" w="med"/>
          </a:ln>
        </p:spPr>
      </p:cxnSp>
      <p:sp>
        <p:nvSpPr>
          <p:cNvPr id="84" name="Google Shape;60;p13"/>
          <p:cNvSpPr/>
          <p:nvPr/>
        </p:nvSpPr>
        <p:spPr>
          <a:xfrm>
            <a:off x="1121760" y="547920"/>
            <a:ext cx="11764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(STUFF)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59;p13"/>
          <p:cNvSpPr/>
          <p:nvPr/>
        </p:nvSpPr>
        <p:spPr>
          <a:xfrm>
            <a:off x="86760" y="114480"/>
            <a:ext cx="32461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github.com/bboldi/InspiringIoT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Network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WiFi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Router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2.4 GHz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Zigbee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Router ( well … kind of 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Google Shape;177;p22" descr=""/>
          <p:cNvPicPr/>
          <p:nvPr/>
        </p:nvPicPr>
        <p:blipFill>
          <a:blip r:embed="rId1"/>
          <a:stretch/>
        </p:blipFill>
        <p:spPr>
          <a:xfrm rot="893400">
            <a:off x="2749320" y="2374560"/>
            <a:ext cx="1506600" cy="1512720"/>
          </a:xfrm>
          <a:prstGeom prst="rect">
            <a:avLst/>
          </a:prstGeom>
          <a:ln w="0">
            <a:noFill/>
          </a:ln>
        </p:spPr>
      </p:pic>
      <p:pic>
        <p:nvPicPr>
          <p:cNvPr id="166" name="Google Shape;178;p22" descr=""/>
          <p:cNvPicPr/>
          <p:nvPr/>
        </p:nvPicPr>
        <p:blipFill>
          <a:blip r:embed="rId2"/>
          <a:stretch/>
        </p:blipFill>
        <p:spPr>
          <a:xfrm rot="20316000">
            <a:off x="-375480" y="1743120"/>
            <a:ext cx="3460320" cy="1557000"/>
          </a:xfrm>
          <a:prstGeom prst="rect">
            <a:avLst/>
          </a:prstGeom>
          <a:ln w="0">
            <a:noFill/>
          </a:ln>
        </p:spPr>
      </p:pic>
      <p:pic>
        <p:nvPicPr>
          <p:cNvPr id="167" name="Google Shape;179;p22" descr=""/>
          <p:cNvPicPr/>
          <p:nvPr/>
        </p:nvPicPr>
        <p:blipFill>
          <a:blip r:embed="rId3"/>
          <a:stretch/>
        </p:blipFill>
        <p:spPr>
          <a:xfrm>
            <a:off x="876960" y="3404520"/>
            <a:ext cx="1557000" cy="1557000"/>
          </a:xfrm>
          <a:prstGeom prst="rect">
            <a:avLst/>
          </a:prstGeom>
          <a:ln w="0">
            <a:noFill/>
          </a:ln>
        </p:spPr>
      </p:pic>
      <p:pic>
        <p:nvPicPr>
          <p:cNvPr id="168" name="Google Shape;180;p22" descr=""/>
          <p:cNvPicPr/>
          <p:nvPr/>
        </p:nvPicPr>
        <p:blipFill>
          <a:blip r:embed="rId4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WiFi Nodes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0" y="730800"/>
            <a:ext cx="4465800" cy="4412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Hardware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DIY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ESP8266 or ESP32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WemosD1 mini ( 8266 / 32 )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Off shelf ( moddable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Sonoff, athom.tech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RF wifi bridge ( sonoff ) (!)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Software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DIY - write your own firmware in 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Use open source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EasyESP, EspHOME, Tasmota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Why not Raspberry pi for nodes?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Google Shape;187;p23" descr=""/>
          <p:cNvPicPr/>
          <p:nvPr/>
        </p:nvPicPr>
        <p:blipFill>
          <a:blip r:embed="rId1"/>
          <a:stretch/>
        </p:blipFill>
        <p:spPr>
          <a:xfrm>
            <a:off x="245520" y="1557360"/>
            <a:ext cx="2572560" cy="1637280"/>
          </a:xfrm>
          <a:prstGeom prst="rect">
            <a:avLst/>
          </a:prstGeom>
          <a:ln w="0">
            <a:noFill/>
          </a:ln>
        </p:spPr>
      </p:pic>
      <p:pic>
        <p:nvPicPr>
          <p:cNvPr id="172" name="Google Shape;188;p23" descr=""/>
          <p:cNvPicPr/>
          <p:nvPr/>
        </p:nvPicPr>
        <p:blipFill>
          <a:blip r:embed="rId2"/>
          <a:stretch/>
        </p:blipFill>
        <p:spPr>
          <a:xfrm>
            <a:off x="2873520" y="2729520"/>
            <a:ext cx="1643400" cy="1643400"/>
          </a:xfrm>
          <a:prstGeom prst="rect">
            <a:avLst/>
          </a:prstGeom>
          <a:ln w="0">
            <a:noFill/>
          </a:ln>
        </p:spPr>
      </p:pic>
      <p:pic>
        <p:nvPicPr>
          <p:cNvPr id="173" name="Google Shape;189;p23" descr=""/>
          <p:cNvPicPr/>
          <p:nvPr/>
        </p:nvPicPr>
        <p:blipFill>
          <a:blip r:embed="rId3"/>
          <a:stretch/>
        </p:blipFill>
        <p:spPr>
          <a:xfrm>
            <a:off x="374760" y="3427200"/>
            <a:ext cx="2314080" cy="1387440"/>
          </a:xfrm>
          <a:prstGeom prst="rect">
            <a:avLst/>
          </a:prstGeom>
          <a:ln w="0">
            <a:noFill/>
          </a:ln>
        </p:spPr>
      </p:pic>
      <p:pic>
        <p:nvPicPr>
          <p:cNvPr id="174" name="Google Shape;190;p23" descr=""/>
          <p:cNvPicPr/>
          <p:nvPr/>
        </p:nvPicPr>
        <p:blipFill>
          <a:blip r:embed="rId4"/>
          <a:stretch/>
        </p:blipFill>
        <p:spPr>
          <a:xfrm>
            <a:off x="3001320" y="1090080"/>
            <a:ext cx="1387440" cy="1387440"/>
          </a:xfrm>
          <a:prstGeom prst="rect">
            <a:avLst/>
          </a:prstGeom>
          <a:ln w="0">
            <a:noFill/>
          </a:ln>
        </p:spPr>
      </p:pic>
      <p:pic>
        <p:nvPicPr>
          <p:cNvPr id="175" name="Google Shape;191;p23" descr=""/>
          <p:cNvPicPr/>
          <p:nvPr/>
        </p:nvPicPr>
        <p:blipFill>
          <a:blip r:embed="rId5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"Why not use raspberry pi?"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Google Shape;197;p24" descr=""/>
          <p:cNvPicPr/>
          <p:nvPr/>
        </p:nvPicPr>
        <p:blipFill>
          <a:blip r:embed="rId1"/>
          <a:stretch/>
        </p:blipFill>
        <p:spPr>
          <a:xfrm>
            <a:off x="949320" y="1780560"/>
            <a:ext cx="2857320" cy="2857320"/>
          </a:xfrm>
          <a:prstGeom prst="rect">
            <a:avLst/>
          </a:prstGeom>
          <a:ln w="0">
            <a:noFill/>
          </a:ln>
        </p:spPr>
      </p:pic>
      <p:pic>
        <p:nvPicPr>
          <p:cNvPr id="178" name="Google Shape;198;p24" descr=""/>
          <p:cNvPicPr/>
          <p:nvPr/>
        </p:nvPicPr>
        <p:blipFill>
          <a:blip r:embed="rId2"/>
          <a:stretch/>
        </p:blipFill>
        <p:spPr>
          <a:xfrm>
            <a:off x="3994560" y="1657440"/>
            <a:ext cx="3387240" cy="270144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199;p24" descr=""/>
          <p:cNvPicPr/>
          <p:nvPr/>
        </p:nvPicPr>
        <p:blipFill>
          <a:blip r:embed="rId3"/>
          <a:stretch/>
        </p:blipFill>
        <p:spPr>
          <a:xfrm>
            <a:off x="4572000" y="2135520"/>
            <a:ext cx="872280" cy="87228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200;p24"/>
          <p:cNvSpPr/>
          <p:nvPr/>
        </p:nvSpPr>
        <p:spPr>
          <a:xfrm>
            <a:off x="3242880" y="2914920"/>
            <a:ext cx="1521000" cy="362160"/>
          </a:xfrm>
          <a:custGeom>
            <a:avLst/>
            <a:gdLst>
              <a:gd name="textAreaLeft" fmla="*/ 0 w 1521000"/>
              <a:gd name="textAreaRight" fmla="*/ 1521360 w 1521000"/>
              <a:gd name="textAreaTop" fmla="*/ 0 h 362160"/>
              <a:gd name="textAreaBottom" fmla="*/ 362520 h 362160"/>
            </a:gdLst>
            <a:ahLst/>
            <a:rect l="textAreaLeft" t="textAreaTop" r="textAreaRight" b="textAreaBottom"/>
            <a:pathLst>
              <a:path w="60852" h="14498">
                <a:moveTo>
                  <a:pt x="0" y="414"/>
                </a:moveTo>
                <a:cubicBezTo>
                  <a:pt x="8693" y="2760"/>
                  <a:pt x="42017" y="14558"/>
                  <a:pt x="52159" y="14489"/>
                </a:cubicBezTo>
                <a:cubicBezTo>
                  <a:pt x="62301" y="14420"/>
                  <a:pt x="59403" y="2415"/>
                  <a:pt x="60852" y="0"/>
                </a:cubicBezTo>
              </a:path>
            </a:pathLst>
          </a:custGeom>
          <a:noFill/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Google Shape;201;p24" descr=""/>
          <p:cNvPicPr/>
          <p:nvPr/>
        </p:nvPicPr>
        <p:blipFill>
          <a:blip r:embed="rId4"/>
          <a:stretch/>
        </p:blipFill>
        <p:spPr>
          <a:xfrm>
            <a:off x="6094080" y="3008160"/>
            <a:ext cx="2825280" cy="1836360"/>
          </a:xfrm>
          <a:prstGeom prst="rect">
            <a:avLst/>
          </a:prstGeom>
          <a:ln w="0">
            <a:noFill/>
          </a:ln>
        </p:spPr>
      </p:pic>
      <p:pic>
        <p:nvPicPr>
          <p:cNvPr id="182" name="Google Shape;202;p24" descr=""/>
          <p:cNvPicPr/>
          <p:nvPr/>
        </p:nvPicPr>
        <p:blipFill>
          <a:blip r:embed="rId5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"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Zigbee Nodes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Problems with 2.4GHz Wifi network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Zigbee Great Option!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DIY I don't think so 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Out of the box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No modding needed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Easy to connect to server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Cheap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No installation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Battery lasts forever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Zitbee2MQTT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5" name="Google Shape;209;p25" descr=""/>
          <p:cNvPicPr/>
          <p:nvPr/>
        </p:nvPicPr>
        <p:blipFill>
          <a:blip r:embed="rId1"/>
          <a:stretch/>
        </p:blipFill>
        <p:spPr>
          <a:xfrm>
            <a:off x="225000" y="1190880"/>
            <a:ext cx="2781000" cy="1904760"/>
          </a:xfrm>
          <a:prstGeom prst="rect">
            <a:avLst/>
          </a:prstGeom>
          <a:ln w="0">
            <a:noFill/>
          </a:ln>
        </p:spPr>
      </p:pic>
      <p:pic>
        <p:nvPicPr>
          <p:cNvPr id="186" name="Google Shape;210;p25" descr=""/>
          <p:cNvPicPr/>
          <p:nvPr/>
        </p:nvPicPr>
        <p:blipFill>
          <a:blip r:embed="rId2"/>
          <a:stretch/>
        </p:blipFill>
        <p:spPr>
          <a:xfrm>
            <a:off x="2280240" y="2468880"/>
            <a:ext cx="2131560" cy="2436120"/>
          </a:xfrm>
          <a:prstGeom prst="rect">
            <a:avLst/>
          </a:prstGeom>
          <a:ln w="0">
            <a:noFill/>
          </a:ln>
        </p:spPr>
      </p:pic>
      <p:pic>
        <p:nvPicPr>
          <p:cNvPr id="187" name="Google Shape;211;p25" descr=""/>
          <p:cNvPicPr/>
          <p:nvPr/>
        </p:nvPicPr>
        <p:blipFill>
          <a:blip r:embed="rId3"/>
          <a:stretch/>
        </p:blipFill>
        <p:spPr>
          <a:xfrm rot="20201400">
            <a:off x="7182000" y="3870000"/>
            <a:ext cx="2365920" cy="1315800"/>
          </a:xfrm>
          <a:prstGeom prst="rect">
            <a:avLst/>
          </a:prstGeom>
          <a:ln w="0">
            <a:noFill/>
          </a:ln>
        </p:spPr>
      </p:pic>
      <p:pic>
        <p:nvPicPr>
          <p:cNvPr id="188" name="Google Shape;212;p25" descr=""/>
          <p:cNvPicPr/>
          <p:nvPr/>
        </p:nvPicPr>
        <p:blipFill>
          <a:blip r:embed="rId4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  <p:sp>
        <p:nvSpPr>
          <p:cNvPr id="189" name="Google Shape;213;p25"/>
          <p:cNvSpPr/>
          <p:nvPr/>
        </p:nvSpPr>
        <p:spPr>
          <a:xfrm>
            <a:off x="505800" y="1436760"/>
            <a:ext cx="12834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CC2530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Server - Hardware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Ideally a dedicated hardware, but can be a virtual machine on your home server ( if you have one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Heart and soul of the Smart System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Raspberry Pi, Orange Pi, Banana Pi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Old PC / Laptop lying around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Cloud ( Linode , Digital Ocean, Hetzner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Google Shape;220;p26" descr=""/>
          <p:cNvPicPr/>
          <p:nvPr/>
        </p:nvPicPr>
        <p:blipFill>
          <a:blip r:embed="rId1"/>
          <a:stretch/>
        </p:blipFill>
        <p:spPr>
          <a:xfrm>
            <a:off x="311760" y="1066680"/>
            <a:ext cx="2417400" cy="1423800"/>
          </a:xfrm>
          <a:prstGeom prst="rect">
            <a:avLst/>
          </a:prstGeom>
          <a:ln w="0">
            <a:noFill/>
          </a:ln>
        </p:spPr>
      </p:pic>
      <p:pic>
        <p:nvPicPr>
          <p:cNvPr id="193" name="Google Shape;221;p26" descr=""/>
          <p:cNvPicPr/>
          <p:nvPr/>
        </p:nvPicPr>
        <p:blipFill>
          <a:blip r:embed="rId2"/>
          <a:stretch/>
        </p:blipFill>
        <p:spPr>
          <a:xfrm>
            <a:off x="2773080" y="1618200"/>
            <a:ext cx="1664640" cy="1128240"/>
          </a:xfrm>
          <a:prstGeom prst="rect">
            <a:avLst/>
          </a:prstGeom>
          <a:ln w="0">
            <a:noFill/>
          </a:ln>
        </p:spPr>
      </p:pic>
      <p:pic>
        <p:nvPicPr>
          <p:cNvPr id="194" name="Google Shape;222;p26" descr=""/>
          <p:cNvPicPr/>
          <p:nvPr/>
        </p:nvPicPr>
        <p:blipFill>
          <a:blip r:embed="rId3"/>
          <a:stretch/>
        </p:blipFill>
        <p:spPr>
          <a:xfrm>
            <a:off x="90360" y="2539800"/>
            <a:ext cx="2334600" cy="1307160"/>
          </a:xfrm>
          <a:prstGeom prst="rect">
            <a:avLst/>
          </a:prstGeom>
          <a:ln w="0">
            <a:noFill/>
          </a:ln>
        </p:spPr>
      </p:pic>
      <p:pic>
        <p:nvPicPr>
          <p:cNvPr id="195" name="Google Shape;223;p26" descr=""/>
          <p:cNvPicPr/>
          <p:nvPr/>
        </p:nvPicPr>
        <p:blipFill>
          <a:blip r:embed="rId4"/>
          <a:stretch/>
        </p:blipFill>
        <p:spPr>
          <a:xfrm>
            <a:off x="2360520" y="3046680"/>
            <a:ext cx="2139840" cy="1423800"/>
          </a:xfrm>
          <a:prstGeom prst="rect">
            <a:avLst/>
          </a:prstGeom>
          <a:ln w="0">
            <a:noFill/>
          </a:ln>
        </p:spPr>
      </p:pic>
      <p:pic>
        <p:nvPicPr>
          <p:cNvPr id="196" name="Google Shape;224;p26" descr=""/>
          <p:cNvPicPr/>
          <p:nvPr/>
        </p:nvPicPr>
        <p:blipFill>
          <a:blip r:embed="rId5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  <p:pic>
        <p:nvPicPr>
          <p:cNvPr id="197" name="Google Shape;225;p26" descr=""/>
          <p:cNvPicPr/>
          <p:nvPr/>
        </p:nvPicPr>
        <p:blipFill>
          <a:blip r:embed="rId6"/>
          <a:stretch/>
        </p:blipFill>
        <p:spPr>
          <a:xfrm flipH="1">
            <a:off x="1277280" y="3519720"/>
            <a:ext cx="1664640" cy="166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230;p27" descr=""/>
          <p:cNvPicPr/>
          <p:nvPr/>
        </p:nvPicPr>
        <p:blipFill>
          <a:blip r:embed="rId1"/>
          <a:stretch/>
        </p:blipFill>
        <p:spPr>
          <a:xfrm>
            <a:off x="1329840" y="3006000"/>
            <a:ext cx="2831760" cy="1887840"/>
          </a:xfrm>
          <a:prstGeom prst="rect">
            <a:avLst/>
          </a:prstGeom>
          <a:ln w="0">
            <a:noFill/>
          </a:ln>
        </p:spPr>
      </p:pic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Server - OS ( btw I use Arch 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Windows? Might work … overkill TBH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Linux is King!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Small, snappy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Made for this - BEST for open source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It's FUN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Huge learning opportunity ( resources, tutorials, ChatGPT 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Google Shape;233;p27" descr=""/>
          <p:cNvPicPr/>
          <p:nvPr/>
        </p:nvPicPr>
        <p:blipFill>
          <a:blip r:embed="rId2"/>
          <a:stretch/>
        </p:blipFill>
        <p:spPr>
          <a:xfrm>
            <a:off x="245520" y="1504800"/>
            <a:ext cx="2133360" cy="2133360"/>
          </a:xfrm>
          <a:prstGeom prst="rect">
            <a:avLst/>
          </a:prstGeom>
          <a:ln w="0">
            <a:noFill/>
          </a:ln>
        </p:spPr>
      </p:pic>
      <p:pic>
        <p:nvPicPr>
          <p:cNvPr id="202" name="Google Shape;234;p27" descr=""/>
          <p:cNvPicPr/>
          <p:nvPr/>
        </p:nvPicPr>
        <p:blipFill>
          <a:blip r:embed="rId3"/>
          <a:stretch/>
        </p:blipFill>
        <p:spPr>
          <a:xfrm>
            <a:off x="2531520" y="1017720"/>
            <a:ext cx="1887840" cy="1887840"/>
          </a:xfrm>
          <a:prstGeom prst="rect">
            <a:avLst/>
          </a:prstGeom>
          <a:ln w="0">
            <a:noFill/>
          </a:ln>
        </p:spPr>
      </p:pic>
      <p:pic>
        <p:nvPicPr>
          <p:cNvPr id="203" name="Google Shape;235;p27" descr=""/>
          <p:cNvPicPr/>
          <p:nvPr/>
        </p:nvPicPr>
        <p:blipFill>
          <a:blip r:embed="rId4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Communication Protocol : MQTT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Special language devices use to talk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Small data packets/ header compared to http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Broker - Clients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Topics: Subscribe / Publish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Very efficient for small data packets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QOS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Mosquitto - open source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Google Shape;242;p28" descr=""/>
          <p:cNvPicPr/>
          <p:nvPr/>
        </p:nvPicPr>
        <p:blipFill>
          <a:blip r:embed="rId1"/>
          <a:stretch/>
        </p:blipFill>
        <p:spPr>
          <a:xfrm>
            <a:off x="199440" y="2459520"/>
            <a:ext cx="4025880" cy="2344320"/>
          </a:xfrm>
          <a:prstGeom prst="rect">
            <a:avLst/>
          </a:prstGeom>
          <a:ln w="0">
            <a:noFill/>
          </a:ln>
        </p:spPr>
      </p:pic>
      <p:pic>
        <p:nvPicPr>
          <p:cNvPr id="207" name="Google Shape;243;p28" descr=""/>
          <p:cNvPicPr/>
          <p:nvPr/>
        </p:nvPicPr>
        <p:blipFill>
          <a:blip r:embed="rId2"/>
          <a:stretch/>
        </p:blipFill>
        <p:spPr>
          <a:xfrm>
            <a:off x="416880" y="1226160"/>
            <a:ext cx="1195920" cy="1024920"/>
          </a:xfrm>
          <a:prstGeom prst="rect">
            <a:avLst/>
          </a:prstGeom>
          <a:ln w="0">
            <a:noFill/>
          </a:ln>
        </p:spPr>
      </p:pic>
      <p:pic>
        <p:nvPicPr>
          <p:cNvPr id="208" name="Google Shape;244;p28" descr=""/>
          <p:cNvPicPr/>
          <p:nvPr/>
        </p:nvPicPr>
        <p:blipFill>
          <a:blip r:embed="rId3"/>
          <a:stretch/>
        </p:blipFill>
        <p:spPr>
          <a:xfrm>
            <a:off x="2011680" y="1185120"/>
            <a:ext cx="2213640" cy="1106640"/>
          </a:xfrm>
          <a:prstGeom prst="rect">
            <a:avLst/>
          </a:prstGeom>
          <a:ln w="0">
            <a:noFill/>
          </a:ln>
        </p:spPr>
      </p:pic>
      <p:pic>
        <p:nvPicPr>
          <p:cNvPr id="209" name="Google Shape;245;p28" descr=""/>
          <p:cNvPicPr/>
          <p:nvPr/>
        </p:nvPicPr>
        <p:blipFill>
          <a:blip r:embed="rId4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  <p:sp>
        <p:nvSpPr>
          <p:cNvPr id="210" name="Google Shape;246;p28"/>
          <p:cNvSpPr/>
          <p:nvPr/>
        </p:nvSpPr>
        <p:spPr>
          <a:xfrm>
            <a:off x="2049840" y="803880"/>
            <a:ext cx="29923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chemeClr val="dk2"/>
                </a:solidFill>
                <a:latin typeface="Arial"/>
                <a:ea typeface="Arial"/>
              </a:rPr>
              <a:t>Message Queuing Telemetry Transport.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NodeRED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"Brain" of the smart home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Alternatives: Domoticz, Home assistant, etc</a:t>
            </a:r>
            <a:br>
              <a:rPr sz="1800"/>
            </a:br>
            <a:r>
              <a:rPr b="0" lang="en" sz="1800" spc="-1" strike="noStrike">
                <a:solidFill>
                  <a:schemeClr val="dk1"/>
                </a:solid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My Personal preference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Flexible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Digital "lego" pieces called nodes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Data flow interaction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Google Shape;253;p29" descr=""/>
          <p:cNvPicPr/>
          <p:nvPr/>
        </p:nvPicPr>
        <p:blipFill>
          <a:blip r:embed="rId1"/>
          <a:stretch/>
        </p:blipFill>
        <p:spPr>
          <a:xfrm>
            <a:off x="214560" y="2941920"/>
            <a:ext cx="3629880" cy="1976400"/>
          </a:xfrm>
          <a:prstGeom prst="rect">
            <a:avLst/>
          </a:prstGeom>
          <a:ln w="0">
            <a:noFill/>
          </a:ln>
        </p:spPr>
      </p:pic>
      <p:pic>
        <p:nvPicPr>
          <p:cNvPr id="214" name="Google Shape;254;p29" descr=""/>
          <p:cNvPicPr/>
          <p:nvPr/>
        </p:nvPicPr>
        <p:blipFill>
          <a:blip r:embed="rId2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  <p:sp>
        <p:nvSpPr>
          <p:cNvPr id="215" name="Google Shape;255;p29"/>
          <p:cNvSpPr/>
          <p:nvPr/>
        </p:nvSpPr>
        <p:spPr>
          <a:xfrm>
            <a:off x="155520" y="1711080"/>
            <a:ext cx="615600" cy="537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10C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6" name="Google Shape;256;p29"/>
          <p:cNvCxnSpPr>
            <a:stCxn id="215" idx="2"/>
          </p:cNvCxnSpPr>
          <p:nvPr/>
        </p:nvCxnSpPr>
        <p:spPr>
          <a:xfrm>
            <a:off x="463320" y="2248200"/>
            <a:ext cx="34200" cy="689400"/>
          </a:xfrm>
          <a:prstGeom prst="straightConnector1">
            <a:avLst/>
          </a:prstGeom>
          <a:ln w="9525">
            <a:solidFill>
              <a:srgbClr val="595959"/>
            </a:solidFill>
            <a:round/>
            <a:tailEnd len="med" type="triangle" w="med"/>
          </a:ln>
        </p:spPr>
      </p:cxnSp>
      <p:pic>
        <p:nvPicPr>
          <p:cNvPr id="217" name="Google Shape;257;p29" descr=""/>
          <p:cNvPicPr/>
          <p:nvPr/>
        </p:nvPicPr>
        <p:blipFill>
          <a:blip r:embed="rId3"/>
          <a:stretch/>
        </p:blipFill>
        <p:spPr>
          <a:xfrm>
            <a:off x="1704600" y="1126800"/>
            <a:ext cx="2698560" cy="1618920"/>
          </a:xfrm>
          <a:prstGeom prst="rect">
            <a:avLst/>
          </a:prstGeom>
          <a:ln w="0">
            <a:noFill/>
          </a:ln>
        </p:spPr>
      </p:pic>
      <p:cxnSp>
        <p:nvCxnSpPr>
          <p:cNvPr id="218" name="Google Shape;258;p29"/>
          <p:cNvCxnSpPr/>
          <p:nvPr/>
        </p:nvCxnSpPr>
        <p:spPr>
          <a:xfrm flipV="1">
            <a:off x="2986560" y="2399400"/>
            <a:ext cx="26280" cy="711720"/>
          </a:xfrm>
          <a:prstGeom prst="straightConnector1">
            <a:avLst/>
          </a:prstGeom>
          <a:ln w="9525">
            <a:solidFill>
              <a:srgbClr val="595959"/>
            </a:solidFill>
            <a:round/>
            <a:tailEnd len="med" type="triangle" w="med"/>
          </a:ln>
        </p:spPr>
      </p:cxnSp>
      <p:pic>
        <p:nvPicPr>
          <p:cNvPr id="219" name="Google Shape;259;p29" descr=""/>
          <p:cNvPicPr/>
          <p:nvPr/>
        </p:nvPicPr>
        <p:blipFill>
          <a:blip r:embed="rId4"/>
          <a:stretch/>
        </p:blipFill>
        <p:spPr>
          <a:xfrm>
            <a:off x="1245600" y="1167120"/>
            <a:ext cx="994680" cy="114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NodeRED - DEMO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Google Shape;265;p30" descr=""/>
          <p:cNvPicPr/>
          <p:nvPr/>
        </p:nvPicPr>
        <p:blipFill>
          <a:blip r:embed="rId1"/>
          <a:stretch/>
        </p:blipFill>
        <p:spPr>
          <a:xfrm>
            <a:off x="1497960" y="1342080"/>
            <a:ext cx="5788080" cy="3255480"/>
          </a:xfrm>
          <a:prstGeom prst="rect">
            <a:avLst/>
          </a:prstGeom>
          <a:ln w="0">
            <a:noFill/>
          </a:ln>
        </p:spPr>
      </p:pic>
      <p:pic>
        <p:nvPicPr>
          <p:cNvPr id="222" name="Google Shape;266;p30" descr=""/>
          <p:cNvPicPr/>
          <p:nvPr/>
        </p:nvPicPr>
        <p:blipFill>
          <a:blip r:embed="rId2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Logging and Visualization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Why?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Monitoring, Logging, Keeping values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Visualization of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Can NodeRED do this?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InfluxDB + Grafana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Google Shape;273;p31" descr=""/>
          <p:cNvPicPr/>
          <p:nvPr/>
        </p:nvPicPr>
        <p:blipFill>
          <a:blip r:embed="rId1"/>
          <a:stretch/>
        </p:blipFill>
        <p:spPr>
          <a:xfrm>
            <a:off x="121320" y="1657440"/>
            <a:ext cx="4266720" cy="3132360"/>
          </a:xfrm>
          <a:prstGeom prst="rect">
            <a:avLst/>
          </a:prstGeom>
          <a:ln w="0">
            <a:noFill/>
          </a:ln>
        </p:spPr>
      </p:pic>
      <p:pic>
        <p:nvPicPr>
          <p:cNvPr id="226" name="Google Shape;274;p31" descr=""/>
          <p:cNvPicPr/>
          <p:nvPr/>
        </p:nvPicPr>
        <p:blipFill>
          <a:blip r:embed="rId2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65;p14" descr=""/>
          <p:cNvPicPr/>
          <p:nvPr/>
        </p:nvPicPr>
        <p:blipFill>
          <a:blip r:embed="rId1"/>
          <a:stretch/>
        </p:blipFill>
        <p:spPr>
          <a:xfrm rot="21322200">
            <a:off x="-767880" y="1197000"/>
            <a:ext cx="7006320" cy="350280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Goals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259880" cy="291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Inspire, give directions where to start, share experience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Content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Introduction / Little personal history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Out of the box solutions the good the bad and the ugly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Overview of a DIY smart system ( parts, protocols, hardware, software 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NodeRED indtroduction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Data logging and visualization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Google Shape;68;p14" descr=""/>
          <p:cNvPicPr/>
          <p:nvPr/>
        </p:nvPicPr>
        <p:blipFill>
          <a:blip r:embed="rId2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Logging: InfluxDB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Time series database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Designed to store / manage data that changes over time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Plays nicely with NodeRED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It has a query language, hard to visualize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Google Shape;281;p32" descr=""/>
          <p:cNvPicPr/>
          <p:nvPr/>
        </p:nvPicPr>
        <p:blipFill>
          <a:blip r:embed="rId1"/>
          <a:stretch/>
        </p:blipFill>
        <p:spPr>
          <a:xfrm>
            <a:off x="204120" y="1125000"/>
            <a:ext cx="1434240" cy="1434240"/>
          </a:xfrm>
          <a:prstGeom prst="rect">
            <a:avLst/>
          </a:prstGeom>
          <a:ln w="0">
            <a:noFill/>
          </a:ln>
        </p:spPr>
      </p:pic>
      <p:pic>
        <p:nvPicPr>
          <p:cNvPr id="230" name="Google Shape;282;p32" descr=""/>
          <p:cNvPicPr/>
          <p:nvPr/>
        </p:nvPicPr>
        <p:blipFill>
          <a:blip r:embed="rId2"/>
          <a:stretch/>
        </p:blipFill>
        <p:spPr>
          <a:xfrm>
            <a:off x="556200" y="3156120"/>
            <a:ext cx="3286440" cy="1179720"/>
          </a:xfrm>
          <a:prstGeom prst="rect">
            <a:avLst/>
          </a:prstGeom>
          <a:ln w="0">
            <a:noFill/>
          </a:ln>
        </p:spPr>
      </p:pic>
      <p:pic>
        <p:nvPicPr>
          <p:cNvPr id="231" name="Google Shape;283;p32" descr=""/>
          <p:cNvPicPr/>
          <p:nvPr/>
        </p:nvPicPr>
        <p:blipFill>
          <a:blip r:embed="rId3"/>
          <a:stretch/>
        </p:blipFill>
        <p:spPr>
          <a:xfrm>
            <a:off x="1707840" y="1557360"/>
            <a:ext cx="2590200" cy="1261440"/>
          </a:xfrm>
          <a:prstGeom prst="rect">
            <a:avLst/>
          </a:prstGeom>
          <a:ln w="0">
            <a:noFill/>
          </a:ln>
        </p:spPr>
      </p:pic>
      <p:pic>
        <p:nvPicPr>
          <p:cNvPr id="232" name="Google Shape;284;p32" descr=""/>
          <p:cNvPicPr/>
          <p:nvPr/>
        </p:nvPicPr>
        <p:blipFill>
          <a:blip r:embed="rId4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Visualization: Grafana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Native support for InfluxDB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Superb visualization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Dynamic dashboard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Alerting ( notifications, alerts, real time monitor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You can connect other sources and visualize them on same dashboard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Google Shape;291;p33" descr=""/>
          <p:cNvPicPr/>
          <p:nvPr/>
        </p:nvPicPr>
        <p:blipFill>
          <a:blip r:embed="rId1"/>
          <a:stretch/>
        </p:blipFill>
        <p:spPr>
          <a:xfrm>
            <a:off x="183600" y="971640"/>
            <a:ext cx="968760" cy="988920"/>
          </a:xfrm>
          <a:prstGeom prst="rect">
            <a:avLst/>
          </a:prstGeom>
          <a:ln w="0">
            <a:noFill/>
          </a:ln>
        </p:spPr>
      </p:pic>
      <p:pic>
        <p:nvPicPr>
          <p:cNvPr id="236" name="Google Shape;292;p33" descr=""/>
          <p:cNvPicPr/>
          <p:nvPr/>
        </p:nvPicPr>
        <p:blipFill>
          <a:blip r:embed="rId2"/>
          <a:stretch/>
        </p:blipFill>
        <p:spPr>
          <a:xfrm>
            <a:off x="1342800" y="1003320"/>
            <a:ext cx="1061640" cy="925200"/>
          </a:xfrm>
          <a:prstGeom prst="rect">
            <a:avLst/>
          </a:prstGeom>
          <a:ln w="0">
            <a:noFill/>
          </a:ln>
        </p:spPr>
      </p:pic>
      <p:pic>
        <p:nvPicPr>
          <p:cNvPr id="237" name="Google Shape;293;p33" descr=""/>
          <p:cNvPicPr/>
          <p:nvPr/>
        </p:nvPicPr>
        <p:blipFill>
          <a:blip r:embed="rId3"/>
          <a:stretch/>
        </p:blipFill>
        <p:spPr>
          <a:xfrm>
            <a:off x="183600" y="3385800"/>
            <a:ext cx="3004560" cy="1629720"/>
          </a:xfrm>
          <a:prstGeom prst="rect">
            <a:avLst/>
          </a:prstGeom>
          <a:ln w="0">
            <a:noFill/>
          </a:ln>
        </p:spPr>
      </p:pic>
      <p:pic>
        <p:nvPicPr>
          <p:cNvPr id="238" name="Google Shape;294;p33" descr=""/>
          <p:cNvPicPr/>
          <p:nvPr/>
        </p:nvPicPr>
        <p:blipFill>
          <a:blip r:embed="rId4"/>
          <a:stretch/>
        </p:blipFill>
        <p:spPr>
          <a:xfrm>
            <a:off x="2363040" y="1337040"/>
            <a:ext cx="1873080" cy="925200"/>
          </a:xfrm>
          <a:prstGeom prst="rect">
            <a:avLst/>
          </a:prstGeom>
          <a:ln w="0">
            <a:noFill/>
          </a:ln>
        </p:spPr>
      </p:pic>
      <p:pic>
        <p:nvPicPr>
          <p:cNvPr id="239" name="Google Shape;295;p33" descr=""/>
          <p:cNvPicPr/>
          <p:nvPr/>
        </p:nvPicPr>
        <p:blipFill>
          <a:blip r:embed="rId5"/>
          <a:stretch/>
        </p:blipFill>
        <p:spPr>
          <a:xfrm>
            <a:off x="183600" y="2096640"/>
            <a:ext cx="3004560" cy="1206360"/>
          </a:xfrm>
          <a:prstGeom prst="rect">
            <a:avLst/>
          </a:prstGeom>
          <a:ln w="0">
            <a:noFill/>
          </a:ln>
        </p:spPr>
      </p:pic>
      <p:pic>
        <p:nvPicPr>
          <p:cNvPr id="240" name="Google Shape;296;p33" descr=""/>
          <p:cNvPicPr/>
          <p:nvPr/>
        </p:nvPicPr>
        <p:blipFill>
          <a:blip r:embed="rId6"/>
          <a:stretch/>
        </p:blipFill>
        <p:spPr>
          <a:xfrm>
            <a:off x="1837080" y="2628720"/>
            <a:ext cx="2635200" cy="1412280"/>
          </a:xfrm>
          <a:prstGeom prst="rect">
            <a:avLst/>
          </a:prstGeom>
          <a:ln w="0">
            <a:noFill/>
          </a:ln>
        </p:spPr>
      </p:pic>
      <p:pic>
        <p:nvPicPr>
          <p:cNvPr id="241" name="Google Shape;297;p33" descr=""/>
          <p:cNvPicPr/>
          <p:nvPr/>
        </p:nvPicPr>
        <p:blipFill>
          <a:blip r:embed="rId7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My Experience 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8000"/>
          </a:bodyPr>
          <a:p>
            <a:pPr marL="447840" indent="-3358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Smart home hacking 10y , made lots of stuff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47840" indent="-3358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ESP , Zigbee + Open Source is reliable!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47840" indent="-3358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Except when it's not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47840" indent="-3358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Advice: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96040" indent="-31104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use with caution for critical stuff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96040" indent="-31104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always have a backup solution ( drop in replacement for heating, etc 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96040" indent="-31104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implement failsafe ( physical thermostat for overheating 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96040" indent="-31104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backup your data :) you might need it later!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Google Shape;304;p34" descr=""/>
          <p:cNvPicPr/>
          <p:nvPr/>
        </p:nvPicPr>
        <p:blipFill>
          <a:blip r:embed="rId1"/>
          <a:stretch/>
        </p:blipFill>
        <p:spPr>
          <a:xfrm>
            <a:off x="311760" y="1017720"/>
            <a:ext cx="1140120" cy="959040"/>
          </a:xfrm>
          <a:prstGeom prst="rect">
            <a:avLst/>
          </a:prstGeom>
          <a:ln w="0">
            <a:noFill/>
          </a:ln>
        </p:spPr>
      </p:pic>
      <p:pic>
        <p:nvPicPr>
          <p:cNvPr id="245" name="Google Shape;305;p34" descr=""/>
          <p:cNvPicPr/>
          <p:nvPr/>
        </p:nvPicPr>
        <p:blipFill>
          <a:blip r:embed="rId2"/>
          <a:stretch/>
        </p:blipFill>
        <p:spPr>
          <a:xfrm>
            <a:off x="2491200" y="1017720"/>
            <a:ext cx="1858320" cy="1393560"/>
          </a:xfrm>
          <a:prstGeom prst="rect">
            <a:avLst/>
          </a:prstGeom>
          <a:ln w="0">
            <a:noFill/>
          </a:ln>
        </p:spPr>
      </p:pic>
      <p:pic>
        <p:nvPicPr>
          <p:cNvPr id="246" name="Google Shape;306;p34" descr=""/>
          <p:cNvPicPr/>
          <p:nvPr/>
        </p:nvPicPr>
        <p:blipFill>
          <a:blip r:embed="rId3"/>
          <a:stretch/>
        </p:blipFill>
        <p:spPr>
          <a:xfrm>
            <a:off x="1259640" y="1829520"/>
            <a:ext cx="1423800" cy="1067760"/>
          </a:xfrm>
          <a:prstGeom prst="rect">
            <a:avLst/>
          </a:prstGeom>
          <a:ln w="0">
            <a:noFill/>
          </a:ln>
        </p:spPr>
      </p:pic>
      <p:pic>
        <p:nvPicPr>
          <p:cNvPr id="247" name="Google Shape;307;p34" descr=""/>
          <p:cNvPicPr/>
          <p:nvPr/>
        </p:nvPicPr>
        <p:blipFill>
          <a:blip r:embed="rId4"/>
          <a:stretch/>
        </p:blipFill>
        <p:spPr>
          <a:xfrm>
            <a:off x="242280" y="2346120"/>
            <a:ext cx="1279080" cy="95904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308;p34" descr=""/>
          <p:cNvPicPr/>
          <p:nvPr/>
        </p:nvPicPr>
        <p:blipFill>
          <a:blip r:embed="rId5"/>
          <a:stretch/>
        </p:blipFill>
        <p:spPr>
          <a:xfrm>
            <a:off x="2683800" y="2584080"/>
            <a:ext cx="1858320" cy="139356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309;p34" descr=""/>
          <p:cNvPicPr/>
          <p:nvPr/>
        </p:nvPicPr>
        <p:blipFill>
          <a:blip r:embed="rId6"/>
          <a:stretch/>
        </p:blipFill>
        <p:spPr>
          <a:xfrm>
            <a:off x="107280" y="3445920"/>
            <a:ext cx="1199880" cy="160020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310;p34" descr=""/>
          <p:cNvPicPr/>
          <p:nvPr/>
        </p:nvPicPr>
        <p:blipFill>
          <a:blip r:embed="rId7"/>
          <a:stretch/>
        </p:blipFill>
        <p:spPr>
          <a:xfrm>
            <a:off x="1666440" y="3760560"/>
            <a:ext cx="1598760" cy="119916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311;p34" descr=""/>
          <p:cNvPicPr/>
          <p:nvPr/>
        </p:nvPicPr>
        <p:blipFill>
          <a:blip r:embed="rId8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Examples, ideas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9000"/>
          </a:bodyPr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Heating , Cooling control depending on outside weather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Alarm system ( motion sensors, door sensors, detect who's home, presence detection , schedule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Access control for your home with NFC, Moblie or Fingerprint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Smart home dashboard using old phone and node red dashboard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Automated curtain operation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Automated RGB light control ( wake up with light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Connect camera system with your smart home ( rtsp with node red , save images, send it through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Send notifications to phones ( Pushbullet, Pushover, etc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Detect problems, like leakage and fire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Create your own voice assistant ( there's os alternative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Connect everything with OpenAI ( chatgpt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24800" indent="-302400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Endless possibilities 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Google Shape;318;p35" descr=""/>
          <p:cNvPicPr/>
          <p:nvPr/>
        </p:nvPicPr>
        <p:blipFill>
          <a:blip r:embed="rId1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  <p:pic>
        <p:nvPicPr>
          <p:cNvPr id="255" name="Google Shape;319;p35" descr=""/>
          <p:cNvPicPr/>
          <p:nvPr/>
        </p:nvPicPr>
        <p:blipFill>
          <a:blip r:embed="rId2"/>
          <a:stretch/>
        </p:blipFill>
        <p:spPr>
          <a:xfrm>
            <a:off x="6504480" y="3449880"/>
            <a:ext cx="1989000" cy="111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58200" y="316080"/>
            <a:ext cx="6026400" cy="862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 fontScale="85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200" spc="-1" strike="noStrike">
                <a:solidFill>
                  <a:schemeClr val="dk1"/>
                </a:solidFill>
                <a:latin typeface="Arial"/>
                <a:ea typeface="Arial"/>
              </a:rPr>
              <a:t>Thanks! Questions?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Google Shape;325;p36" descr=""/>
          <p:cNvPicPr/>
          <p:nvPr/>
        </p:nvPicPr>
        <p:blipFill>
          <a:blip r:embed="rId1"/>
          <a:stretch/>
        </p:blipFill>
        <p:spPr>
          <a:xfrm>
            <a:off x="474840" y="1801080"/>
            <a:ext cx="543960" cy="447480"/>
          </a:xfrm>
          <a:prstGeom prst="rect">
            <a:avLst/>
          </a:prstGeom>
          <a:ln w="0">
            <a:noFill/>
          </a:ln>
        </p:spPr>
      </p:pic>
      <p:sp>
        <p:nvSpPr>
          <p:cNvPr id="258" name="Google Shape;326;p36"/>
          <p:cNvSpPr/>
          <p:nvPr/>
        </p:nvSpPr>
        <p:spPr>
          <a:xfrm>
            <a:off x="1114920" y="1794240"/>
            <a:ext cx="25084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@bboldi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Google Shape;327;p36" descr=""/>
          <p:cNvPicPr/>
          <p:nvPr/>
        </p:nvPicPr>
        <p:blipFill>
          <a:blip r:embed="rId2"/>
          <a:stretch/>
        </p:blipFill>
        <p:spPr>
          <a:xfrm>
            <a:off x="310320" y="2325600"/>
            <a:ext cx="873720" cy="655560"/>
          </a:xfrm>
          <a:prstGeom prst="rect">
            <a:avLst/>
          </a:prstGeom>
          <a:ln w="0">
            <a:noFill/>
          </a:ln>
        </p:spPr>
      </p:pic>
      <p:sp>
        <p:nvSpPr>
          <p:cNvPr id="260" name="Google Shape;328;p36"/>
          <p:cNvSpPr/>
          <p:nvPr/>
        </p:nvSpPr>
        <p:spPr>
          <a:xfrm>
            <a:off x="1184040" y="2422440"/>
            <a:ext cx="28188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bbednarik@gmail.com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1" name="Google Shape;329;p36" descr=""/>
          <p:cNvPicPr/>
          <p:nvPr/>
        </p:nvPicPr>
        <p:blipFill>
          <a:blip r:embed="rId3"/>
          <a:stretch/>
        </p:blipFill>
        <p:spPr>
          <a:xfrm>
            <a:off x="392760" y="2981520"/>
            <a:ext cx="708840" cy="708840"/>
          </a:xfrm>
          <a:prstGeom prst="rect">
            <a:avLst/>
          </a:prstGeom>
          <a:ln w="0">
            <a:noFill/>
          </a:ln>
        </p:spPr>
      </p:pic>
      <p:sp>
        <p:nvSpPr>
          <p:cNvPr id="262" name="Google Shape;330;p36"/>
          <p:cNvSpPr/>
          <p:nvPr/>
        </p:nvSpPr>
        <p:spPr>
          <a:xfrm>
            <a:off x="1184040" y="3105000"/>
            <a:ext cx="28537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@bboldi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Google Shape;331;p36" descr=""/>
          <p:cNvPicPr/>
          <p:nvPr/>
        </p:nvPicPr>
        <p:blipFill>
          <a:blip r:embed="rId4"/>
          <a:stretch/>
        </p:blipFill>
        <p:spPr>
          <a:xfrm>
            <a:off x="100080" y="3650040"/>
            <a:ext cx="1293840" cy="862200"/>
          </a:xfrm>
          <a:prstGeom prst="rect">
            <a:avLst/>
          </a:prstGeom>
          <a:ln w="0">
            <a:noFill/>
          </a:ln>
        </p:spPr>
      </p:pic>
      <p:sp>
        <p:nvSpPr>
          <p:cNvPr id="264" name="Google Shape;332;p36"/>
          <p:cNvSpPr/>
          <p:nvPr/>
        </p:nvSpPr>
        <p:spPr>
          <a:xfrm>
            <a:off x="1218960" y="3803760"/>
            <a:ext cx="28188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bboldi.com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Google Shape;333;p36" descr=""/>
          <p:cNvPicPr/>
          <p:nvPr/>
        </p:nvPicPr>
        <p:blipFill>
          <a:blip r:embed="rId5"/>
          <a:stretch/>
        </p:blipFill>
        <p:spPr>
          <a:xfrm>
            <a:off x="419040" y="4512600"/>
            <a:ext cx="655920" cy="461520"/>
          </a:xfrm>
          <a:prstGeom prst="rect">
            <a:avLst/>
          </a:prstGeom>
          <a:ln w="0">
            <a:noFill/>
          </a:ln>
        </p:spPr>
      </p:pic>
      <p:sp>
        <p:nvSpPr>
          <p:cNvPr id="266" name="Google Shape;334;p36"/>
          <p:cNvSpPr/>
          <p:nvPr/>
        </p:nvSpPr>
        <p:spPr>
          <a:xfrm>
            <a:off x="1201680" y="4502520"/>
            <a:ext cx="51606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chemeClr val="dk2"/>
                </a:solidFill>
                <a:latin typeface="Arial"/>
                <a:ea typeface="Arial"/>
              </a:rPr>
              <a:t>https://www.youtube.com/@hellomakers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Google Shape;335;p36" descr=""/>
          <p:cNvPicPr/>
          <p:nvPr/>
        </p:nvPicPr>
        <p:blipFill>
          <a:blip r:embed="rId6"/>
          <a:stretch/>
        </p:blipFill>
        <p:spPr>
          <a:xfrm>
            <a:off x="6397200" y="316080"/>
            <a:ext cx="2746440" cy="2746440"/>
          </a:xfrm>
          <a:prstGeom prst="rect">
            <a:avLst/>
          </a:prstGeom>
          <a:ln w="0">
            <a:noFill/>
          </a:ln>
        </p:spPr>
      </p:pic>
      <p:sp>
        <p:nvSpPr>
          <p:cNvPr id="268" name="Google Shape;336;p36"/>
          <p:cNvSpPr/>
          <p:nvPr/>
        </p:nvSpPr>
        <p:spPr>
          <a:xfrm>
            <a:off x="7485480" y="0"/>
            <a:ext cx="16581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ff0000"/>
                </a:solidFill>
                <a:latin typeface="Arial"/>
                <a:ea typeface="Arial"/>
              </a:rPr>
              <a:t>FEEDBACK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Google Shape;337;p36" descr=""/>
          <p:cNvPicPr/>
          <p:nvPr/>
        </p:nvPicPr>
        <p:blipFill>
          <a:blip r:embed="rId7"/>
          <a:stretch/>
        </p:blipFill>
        <p:spPr>
          <a:xfrm>
            <a:off x="6588000" y="3062880"/>
            <a:ext cx="2434680" cy="191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Nothing but a dream 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Google Shape;74;p15" descr=""/>
          <p:cNvPicPr/>
          <p:nvPr/>
        </p:nvPicPr>
        <p:blipFill>
          <a:blip r:embed="rId1"/>
          <a:stretch/>
        </p:blipFill>
        <p:spPr>
          <a:xfrm>
            <a:off x="311760" y="1017720"/>
            <a:ext cx="1885320" cy="140112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75;p15" descr=""/>
          <p:cNvPicPr/>
          <p:nvPr/>
        </p:nvPicPr>
        <p:blipFill>
          <a:blip r:embed="rId2"/>
          <a:stretch/>
        </p:blipFill>
        <p:spPr>
          <a:xfrm>
            <a:off x="311760" y="2571840"/>
            <a:ext cx="2471400" cy="1384560"/>
          </a:xfrm>
          <a:prstGeom prst="rect">
            <a:avLst/>
          </a:prstGeom>
          <a:ln w="0">
            <a:noFill/>
          </a:ln>
        </p:spPr>
      </p:pic>
      <p:pic>
        <p:nvPicPr>
          <p:cNvPr id="92" name="Google Shape;76;p15" descr=""/>
          <p:cNvPicPr/>
          <p:nvPr/>
        </p:nvPicPr>
        <p:blipFill>
          <a:blip r:embed="rId3"/>
          <a:stretch/>
        </p:blipFill>
        <p:spPr>
          <a:xfrm>
            <a:off x="2351160" y="1017720"/>
            <a:ext cx="2491560" cy="1401120"/>
          </a:xfrm>
          <a:prstGeom prst="rect">
            <a:avLst/>
          </a:prstGeom>
          <a:ln w="0">
            <a:noFill/>
          </a:ln>
        </p:spPr>
      </p:pic>
      <p:pic>
        <p:nvPicPr>
          <p:cNvPr id="93" name="Google Shape;77;p15" descr=""/>
          <p:cNvPicPr/>
          <p:nvPr/>
        </p:nvPicPr>
        <p:blipFill>
          <a:blip r:embed="rId4"/>
          <a:stretch/>
        </p:blipFill>
        <p:spPr>
          <a:xfrm>
            <a:off x="2957040" y="2571840"/>
            <a:ext cx="2471400" cy="139068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78;p15" descr=""/>
          <p:cNvPicPr/>
          <p:nvPr/>
        </p:nvPicPr>
        <p:blipFill>
          <a:blip r:embed="rId5"/>
          <a:stretch/>
        </p:blipFill>
        <p:spPr>
          <a:xfrm>
            <a:off x="4996440" y="1017720"/>
            <a:ext cx="2491560" cy="138456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79;p15" descr=""/>
          <p:cNvPicPr/>
          <p:nvPr/>
        </p:nvPicPr>
        <p:blipFill>
          <a:blip r:embed="rId6"/>
          <a:stretch/>
        </p:blipFill>
        <p:spPr>
          <a:xfrm>
            <a:off x="5507280" y="2571840"/>
            <a:ext cx="1885320" cy="106200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80;p15" descr=""/>
          <p:cNvPicPr/>
          <p:nvPr/>
        </p:nvPicPr>
        <p:blipFill>
          <a:blip r:embed="rId7"/>
          <a:stretch/>
        </p:blipFill>
        <p:spPr>
          <a:xfrm>
            <a:off x="6286680" y="1718640"/>
            <a:ext cx="679680" cy="106200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81;p15" descr=""/>
          <p:cNvPicPr/>
          <p:nvPr/>
        </p:nvPicPr>
        <p:blipFill>
          <a:blip r:embed="rId8"/>
          <a:stretch/>
        </p:blipFill>
        <p:spPr>
          <a:xfrm>
            <a:off x="1143000" y="3495600"/>
            <a:ext cx="3097080" cy="140112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82;p15" descr=""/>
          <p:cNvPicPr/>
          <p:nvPr/>
        </p:nvPicPr>
        <p:blipFill>
          <a:blip r:embed="rId9"/>
          <a:stretch/>
        </p:blipFill>
        <p:spPr>
          <a:xfrm>
            <a:off x="4485600" y="3218400"/>
            <a:ext cx="1270080" cy="127008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83;p15" descr=""/>
          <p:cNvPicPr/>
          <p:nvPr/>
        </p:nvPicPr>
        <p:blipFill>
          <a:blip r:embed="rId10"/>
          <a:stretch/>
        </p:blipFill>
        <p:spPr>
          <a:xfrm>
            <a:off x="2197440" y="1818720"/>
            <a:ext cx="1557000" cy="120060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84;p15" descr=""/>
          <p:cNvPicPr/>
          <p:nvPr/>
        </p:nvPicPr>
        <p:blipFill>
          <a:blip r:embed="rId11"/>
          <a:stretch/>
        </p:blipFill>
        <p:spPr>
          <a:xfrm>
            <a:off x="6966360" y="1932840"/>
            <a:ext cx="1885320" cy="2843640"/>
          </a:xfrm>
          <a:prstGeom prst="rect">
            <a:avLst/>
          </a:prstGeom>
          <a:ln w="0">
            <a:noFill/>
          </a:ln>
        </p:spPr>
      </p:pic>
      <p:pic>
        <p:nvPicPr>
          <p:cNvPr id="101" name="Google Shape;85;p15" descr=""/>
          <p:cNvPicPr/>
          <p:nvPr/>
        </p:nvPicPr>
        <p:blipFill>
          <a:blip r:embed="rId12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2000s … Getting closer 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0" y="1557360"/>
            <a:ext cx="4259880" cy="3011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European Installation Bus (EIB)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communication protocol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install the necessary wiring and sockets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92;p16" descr=""/>
          <p:cNvPicPr/>
          <p:nvPr/>
        </p:nvPicPr>
        <p:blipFill>
          <a:blip r:embed="rId1"/>
          <a:stretch/>
        </p:blipFill>
        <p:spPr>
          <a:xfrm>
            <a:off x="311760" y="1289520"/>
            <a:ext cx="2875680" cy="215676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93;p16" descr=""/>
          <p:cNvPicPr/>
          <p:nvPr/>
        </p:nvPicPr>
        <p:blipFill>
          <a:blip r:embed="rId2"/>
          <a:stretch/>
        </p:blipFill>
        <p:spPr>
          <a:xfrm>
            <a:off x="1714680" y="3275280"/>
            <a:ext cx="2610000" cy="139176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94;p16" descr=""/>
          <p:cNvPicPr/>
          <p:nvPr/>
        </p:nvPicPr>
        <p:blipFill>
          <a:blip r:embed="rId3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Problems with EIB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0" y="1557360"/>
            <a:ext cx="4259880" cy="3011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Great! What's the issue? Reliable?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1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Hell yeah!!!!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Implementation? Price?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Google Shape;101;p17" descr=""/>
          <p:cNvPicPr/>
          <p:nvPr/>
        </p:nvPicPr>
        <p:blipFill>
          <a:blip r:embed="rId1"/>
          <a:stretch/>
        </p:blipFill>
        <p:spPr>
          <a:xfrm>
            <a:off x="2247840" y="3322800"/>
            <a:ext cx="2076120" cy="1557000"/>
          </a:xfrm>
          <a:prstGeom prst="rect">
            <a:avLst/>
          </a:prstGeom>
          <a:ln w="0">
            <a:noFill/>
          </a:ln>
        </p:spPr>
      </p:pic>
      <p:pic>
        <p:nvPicPr>
          <p:cNvPr id="110" name="Google Shape;102;p17" descr=""/>
          <p:cNvPicPr/>
          <p:nvPr/>
        </p:nvPicPr>
        <p:blipFill>
          <a:blip r:embed="rId2"/>
          <a:stretch/>
        </p:blipFill>
        <p:spPr>
          <a:xfrm>
            <a:off x="171360" y="1684440"/>
            <a:ext cx="2076120" cy="1499040"/>
          </a:xfrm>
          <a:prstGeom prst="rect">
            <a:avLst/>
          </a:prstGeom>
          <a:ln w="0">
            <a:noFill/>
          </a:ln>
        </p:spPr>
      </p:pic>
      <p:pic>
        <p:nvPicPr>
          <p:cNvPr id="111" name="Google Shape;103;p17" descr=""/>
          <p:cNvPicPr/>
          <p:nvPr/>
        </p:nvPicPr>
        <p:blipFill>
          <a:blip r:embed="rId3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104;p17" descr=""/>
          <p:cNvPicPr/>
          <p:nvPr/>
        </p:nvPicPr>
        <p:blipFill>
          <a:blip r:embed="rId4"/>
          <a:stretch/>
        </p:blipFill>
        <p:spPr>
          <a:xfrm>
            <a:off x="1809720" y="2076480"/>
            <a:ext cx="2323800" cy="166824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105;p17" descr=""/>
          <p:cNvPicPr/>
          <p:nvPr/>
        </p:nvPicPr>
        <p:blipFill>
          <a:blip r:embed="rId5"/>
          <a:stretch/>
        </p:blipFill>
        <p:spPr>
          <a:xfrm>
            <a:off x="311760" y="3051360"/>
            <a:ext cx="2323800" cy="1668240"/>
          </a:xfrm>
          <a:prstGeom prst="rect">
            <a:avLst/>
          </a:prstGeom>
          <a:ln w="0">
            <a:noFill/>
          </a:ln>
        </p:spPr>
      </p:pic>
      <p:sp>
        <p:nvSpPr>
          <p:cNvPr id="114" name="Google Shape;106;p17"/>
          <p:cNvSpPr/>
          <p:nvPr/>
        </p:nvSpPr>
        <p:spPr>
          <a:xfrm rot="20643000">
            <a:off x="139680" y="1597320"/>
            <a:ext cx="12571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$1200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Google Shape;107;p17" descr=""/>
          <p:cNvPicPr/>
          <p:nvPr/>
        </p:nvPicPr>
        <p:blipFill>
          <a:blip r:embed="rId6"/>
          <a:stretch/>
        </p:blipFill>
        <p:spPr>
          <a:xfrm>
            <a:off x="433440" y="3745080"/>
            <a:ext cx="2684160" cy="921600"/>
          </a:xfrm>
          <a:prstGeom prst="rect">
            <a:avLst/>
          </a:prstGeom>
          <a:ln w="0">
            <a:noFill/>
          </a:ln>
        </p:spPr>
      </p:pic>
      <p:sp>
        <p:nvSpPr>
          <p:cNvPr id="116" name="Google Shape;108;p17"/>
          <p:cNvSpPr/>
          <p:nvPr/>
        </p:nvSpPr>
        <p:spPr>
          <a:xfrm rot="548400">
            <a:off x="1853280" y="3562200"/>
            <a:ext cx="125712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</a:rPr>
              <a:t>$400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Google Shape;109;p17" descr=""/>
          <p:cNvPicPr/>
          <p:nvPr/>
        </p:nvPicPr>
        <p:blipFill>
          <a:blip r:embed="rId7"/>
          <a:stretch/>
        </p:blipFill>
        <p:spPr>
          <a:xfrm rot="20401200">
            <a:off x="6658920" y="2671920"/>
            <a:ext cx="1904760" cy="190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10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0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2010s was a good period for DiY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esp8266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ESP-01 , ESP-12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$2 (!)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WiFi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First arduino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Later running code directly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Faster than arduino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Google Shape;116;p18" descr=""/>
          <p:cNvPicPr/>
          <p:nvPr/>
        </p:nvPicPr>
        <p:blipFill>
          <a:blip r:embed="rId1"/>
          <a:stretch/>
        </p:blipFill>
        <p:spPr>
          <a:xfrm>
            <a:off x="739440" y="2490480"/>
            <a:ext cx="3288600" cy="208872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117;p18" descr=""/>
          <p:cNvPicPr/>
          <p:nvPr/>
        </p:nvPicPr>
        <p:blipFill>
          <a:blip r:embed="rId2"/>
          <a:stretch/>
        </p:blipFill>
        <p:spPr>
          <a:xfrm rot="20475000">
            <a:off x="7417080" y="1778040"/>
            <a:ext cx="1334520" cy="1334520"/>
          </a:xfrm>
          <a:prstGeom prst="rect">
            <a:avLst/>
          </a:prstGeom>
          <a:ln w="0">
            <a:noFill/>
          </a:ln>
        </p:spPr>
      </p:pic>
      <p:pic>
        <p:nvPicPr>
          <p:cNvPr id="122" name="Google Shape;118;p18" descr=""/>
          <p:cNvPicPr/>
          <p:nvPr/>
        </p:nvPicPr>
        <p:blipFill>
          <a:blip r:embed="rId3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Welcome to the world of tomorrow!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Using ESPs for ~10 years in my projects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And you should too!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Google Shape;125;p19" descr=""/>
          <p:cNvPicPr/>
          <p:nvPr/>
        </p:nvPicPr>
        <p:blipFill>
          <a:blip r:embed="rId1"/>
          <a:stretch/>
        </p:blipFill>
        <p:spPr>
          <a:xfrm rot="21196200">
            <a:off x="340560" y="1507320"/>
            <a:ext cx="4065840" cy="305388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26;p19" descr=""/>
          <p:cNvPicPr/>
          <p:nvPr/>
        </p:nvPicPr>
        <p:blipFill>
          <a:blip r:embed="rId2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Why Bother?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PRO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Limitless customization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Cost-Effective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Independence from Companies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Price changes, subscriptions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Privacy and Security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Hacking ( zombie devices, spying 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Arial"/>
                <a:ea typeface="Arial"/>
              </a:rPr>
              <a:t>Support ( upgrades 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Constant support from the community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You can learn a TON!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133;p20" descr=""/>
          <p:cNvPicPr/>
          <p:nvPr/>
        </p:nvPicPr>
        <p:blipFill>
          <a:blip r:embed="rId1"/>
          <a:stretch/>
        </p:blipFill>
        <p:spPr>
          <a:xfrm>
            <a:off x="840240" y="1377360"/>
            <a:ext cx="2563560" cy="3284280"/>
          </a:xfrm>
          <a:prstGeom prst="rect">
            <a:avLst/>
          </a:prstGeom>
          <a:ln w="0">
            <a:noFill/>
          </a:ln>
        </p:spPr>
      </p:pic>
      <p:pic>
        <p:nvPicPr>
          <p:cNvPr id="130" name="Google Shape;134;p20" descr=""/>
          <p:cNvPicPr/>
          <p:nvPr/>
        </p:nvPicPr>
        <p:blipFill>
          <a:blip r:embed="rId2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35;p20" descr=""/>
          <p:cNvPicPr/>
          <p:nvPr/>
        </p:nvPicPr>
        <p:blipFill>
          <a:blip r:embed="rId3"/>
          <a:stretch/>
        </p:blipFill>
        <p:spPr>
          <a:xfrm>
            <a:off x="250920" y="1152000"/>
            <a:ext cx="4001760" cy="102276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36;p20" descr=""/>
          <p:cNvPicPr/>
          <p:nvPr/>
        </p:nvPicPr>
        <p:blipFill>
          <a:blip r:embed="rId4"/>
          <a:stretch/>
        </p:blipFill>
        <p:spPr>
          <a:xfrm>
            <a:off x="151200" y="1989000"/>
            <a:ext cx="3252600" cy="109512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137;p20" descr=""/>
          <p:cNvPicPr/>
          <p:nvPr/>
        </p:nvPicPr>
        <p:blipFill>
          <a:blip r:embed="rId5"/>
          <a:stretch/>
        </p:blipFill>
        <p:spPr>
          <a:xfrm>
            <a:off x="311760" y="3027600"/>
            <a:ext cx="3252600" cy="79740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138;p20" descr=""/>
          <p:cNvPicPr/>
          <p:nvPr/>
        </p:nvPicPr>
        <p:blipFill>
          <a:blip r:embed="rId6"/>
          <a:stretch/>
        </p:blipFill>
        <p:spPr>
          <a:xfrm>
            <a:off x="40680" y="4531320"/>
            <a:ext cx="4614120" cy="426960"/>
          </a:xfrm>
          <a:prstGeom prst="rect">
            <a:avLst/>
          </a:prstGeom>
          <a:ln w="0">
            <a:noFill/>
          </a:ln>
        </p:spPr>
      </p:pic>
      <p:pic>
        <p:nvPicPr>
          <p:cNvPr id="135" name="Google Shape;139;p20" descr=""/>
          <p:cNvPicPr/>
          <p:nvPr/>
        </p:nvPicPr>
        <p:blipFill>
          <a:blip r:embed="rId7"/>
          <a:stretch/>
        </p:blipFill>
        <p:spPr>
          <a:xfrm>
            <a:off x="134640" y="3825360"/>
            <a:ext cx="3252600" cy="680040"/>
          </a:xfrm>
          <a:prstGeom prst="rect">
            <a:avLst/>
          </a:prstGeom>
          <a:ln w="0">
            <a:noFill/>
          </a:ln>
        </p:spPr>
      </p:pic>
      <p:pic>
        <p:nvPicPr>
          <p:cNvPr id="136" name="Google Shape;140;p20" descr=""/>
          <p:cNvPicPr/>
          <p:nvPr/>
        </p:nvPicPr>
        <p:blipFill>
          <a:blip r:embed="rId8"/>
          <a:stretch/>
        </p:blipFill>
        <p:spPr>
          <a:xfrm>
            <a:off x="3599280" y="2566440"/>
            <a:ext cx="1090440" cy="136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3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chemeClr val="dk1"/>
                </a:solidFill>
                <a:latin typeface="Arial"/>
                <a:ea typeface="Arial"/>
              </a:rPr>
              <a:t>Structure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0" y="1657440"/>
            <a:ext cx="4465800" cy="3485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Nodes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Network (WiFi , Zigbee, etc)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Communication protocol ( MQTT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Server ( hardware , software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" sz="1800" spc="-1" strike="noStrike">
                <a:solidFill>
                  <a:schemeClr val="dk1"/>
                </a:solidFill>
                <a:latin typeface="Arial"/>
                <a:ea typeface="Arial"/>
              </a:rPr>
              <a:t>UI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Google Shape;147;p21"/>
          <p:cNvSpPr/>
          <p:nvPr/>
        </p:nvSpPr>
        <p:spPr>
          <a:xfrm>
            <a:off x="207000" y="1466280"/>
            <a:ext cx="4163400" cy="312264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Google Shape;148;p21"/>
          <p:cNvSpPr/>
          <p:nvPr/>
        </p:nvSpPr>
        <p:spPr>
          <a:xfrm>
            <a:off x="308520" y="1518120"/>
            <a:ext cx="1073880" cy="1103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Google Shape;149;p21" descr=""/>
          <p:cNvPicPr/>
          <p:nvPr/>
        </p:nvPicPr>
        <p:blipFill>
          <a:blip r:embed="rId1"/>
          <a:stretch/>
        </p:blipFill>
        <p:spPr>
          <a:xfrm rot="5400000">
            <a:off x="356400" y="1956960"/>
            <a:ext cx="428760" cy="225720"/>
          </a:xfrm>
          <a:prstGeom prst="rect">
            <a:avLst/>
          </a:prstGeom>
          <a:ln w="0">
            <a:noFill/>
          </a:ln>
        </p:spPr>
      </p:pic>
      <p:pic>
        <p:nvPicPr>
          <p:cNvPr id="142" name="Google Shape;150;p21" descr=""/>
          <p:cNvPicPr/>
          <p:nvPr/>
        </p:nvPicPr>
        <p:blipFill>
          <a:blip r:embed="rId2"/>
          <a:stretch/>
        </p:blipFill>
        <p:spPr>
          <a:xfrm>
            <a:off x="823320" y="1798200"/>
            <a:ext cx="410400" cy="542520"/>
          </a:xfrm>
          <a:prstGeom prst="rect">
            <a:avLst/>
          </a:prstGeom>
          <a:ln w="0">
            <a:noFill/>
          </a:ln>
        </p:spPr>
      </p:pic>
      <p:cxnSp>
        <p:nvCxnSpPr>
          <p:cNvPr id="143" name="Google Shape;151;p21"/>
          <p:cNvCxnSpPr>
            <a:stCxn id="141" idx="0"/>
            <a:endCxn id="142" idx="1"/>
          </p:cNvCxnSpPr>
          <p:nvPr/>
        </p:nvCxnSpPr>
        <p:spPr>
          <a:xfrm flipV="1">
            <a:off x="684000" y="2069280"/>
            <a:ext cx="139680" cy="72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pic>
        <p:nvPicPr>
          <p:cNvPr id="144" name="Google Shape;152;p21" descr=""/>
          <p:cNvPicPr/>
          <p:nvPr/>
        </p:nvPicPr>
        <p:blipFill>
          <a:blip r:embed="rId3"/>
          <a:stretch/>
        </p:blipFill>
        <p:spPr>
          <a:xfrm>
            <a:off x="1654200" y="2621520"/>
            <a:ext cx="550800" cy="447120"/>
          </a:xfrm>
          <a:prstGeom prst="rect">
            <a:avLst/>
          </a:prstGeom>
          <a:ln w="0">
            <a:noFill/>
          </a:ln>
        </p:spPr>
      </p:pic>
      <p:sp>
        <p:nvSpPr>
          <p:cNvPr id="145" name="Google Shape;153;p21"/>
          <p:cNvSpPr/>
          <p:nvPr/>
        </p:nvSpPr>
        <p:spPr>
          <a:xfrm>
            <a:off x="1387080" y="3245400"/>
            <a:ext cx="1557000" cy="12837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6" name="Google Shape;154;p21"/>
          <p:cNvCxnSpPr>
            <a:stCxn id="142" idx="2"/>
            <a:endCxn id="144" idx="1"/>
          </p:cNvCxnSpPr>
          <p:nvPr/>
        </p:nvCxnSpPr>
        <p:spPr>
          <a:xfrm>
            <a:off x="1028520" y="2340720"/>
            <a:ext cx="626040" cy="50472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pic>
        <p:nvPicPr>
          <p:cNvPr id="147" name="Google Shape;155;p21" descr=""/>
          <p:cNvPicPr/>
          <p:nvPr/>
        </p:nvPicPr>
        <p:blipFill>
          <a:blip r:embed="rId4"/>
          <a:stretch/>
        </p:blipFill>
        <p:spPr>
          <a:xfrm>
            <a:off x="823320" y="2364840"/>
            <a:ext cx="240120" cy="24012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156;p21" descr=""/>
          <p:cNvPicPr/>
          <p:nvPr/>
        </p:nvPicPr>
        <p:blipFill>
          <a:blip r:embed="rId5"/>
          <a:stretch/>
        </p:blipFill>
        <p:spPr>
          <a:xfrm>
            <a:off x="2847960" y="2709720"/>
            <a:ext cx="240120" cy="240120"/>
          </a:xfrm>
          <a:prstGeom prst="rect">
            <a:avLst/>
          </a:prstGeom>
          <a:ln w="0">
            <a:noFill/>
          </a:ln>
        </p:spPr>
      </p:pic>
      <p:cxnSp>
        <p:nvCxnSpPr>
          <p:cNvPr id="149" name="Google Shape;157;p21"/>
          <p:cNvCxnSpPr/>
          <p:nvPr/>
        </p:nvCxnSpPr>
        <p:spPr>
          <a:xfrm flipH="1">
            <a:off x="1754640" y="3075840"/>
            <a:ext cx="3960" cy="27072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50" name="Google Shape;158;p21"/>
          <p:cNvCxnSpPr/>
          <p:nvPr/>
        </p:nvCxnSpPr>
        <p:spPr>
          <a:xfrm flipV="1">
            <a:off x="2104200" y="3061800"/>
            <a:ext cx="360" cy="27756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pic>
        <p:nvPicPr>
          <p:cNvPr id="151" name="Google Shape;159;p21" descr=""/>
          <p:cNvPicPr/>
          <p:nvPr/>
        </p:nvPicPr>
        <p:blipFill>
          <a:blip r:embed="rId6"/>
          <a:stretch/>
        </p:blipFill>
        <p:spPr>
          <a:xfrm>
            <a:off x="1788480" y="3388320"/>
            <a:ext cx="741240" cy="37044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160;p21" descr=""/>
          <p:cNvPicPr/>
          <p:nvPr/>
        </p:nvPicPr>
        <p:blipFill>
          <a:blip r:embed="rId7"/>
          <a:stretch/>
        </p:blipFill>
        <p:spPr>
          <a:xfrm>
            <a:off x="1522800" y="3463920"/>
            <a:ext cx="450360" cy="11412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161;p21" descr=""/>
          <p:cNvPicPr/>
          <p:nvPr/>
        </p:nvPicPr>
        <p:blipFill>
          <a:blip r:embed="rId8"/>
          <a:stretch/>
        </p:blipFill>
        <p:spPr>
          <a:xfrm>
            <a:off x="1762920" y="3973320"/>
            <a:ext cx="682560" cy="381960"/>
          </a:xfrm>
          <a:prstGeom prst="rect">
            <a:avLst/>
          </a:prstGeom>
          <a:ln w="0">
            <a:noFill/>
          </a:ln>
        </p:spPr>
      </p:pic>
      <p:pic>
        <p:nvPicPr>
          <p:cNvPr id="154" name="Google Shape;162;p21" descr=""/>
          <p:cNvPicPr/>
          <p:nvPr/>
        </p:nvPicPr>
        <p:blipFill>
          <a:blip r:embed="rId9"/>
          <a:stretch/>
        </p:blipFill>
        <p:spPr>
          <a:xfrm>
            <a:off x="3593880" y="3703320"/>
            <a:ext cx="606240" cy="606240"/>
          </a:xfrm>
          <a:prstGeom prst="rect">
            <a:avLst/>
          </a:prstGeom>
          <a:ln w="0">
            <a:noFill/>
          </a:ln>
        </p:spPr>
      </p:pic>
      <p:cxnSp>
        <p:nvCxnSpPr>
          <p:cNvPr id="155" name="Google Shape;163;p21"/>
          <p:cNvCxnSpPr/>
          <p:nvPr/>
        </p:nvCxnSpPr>
        <p:spPr>
          <a:xfrm>
            <a:off x="1772640" y="3684960"/>
            <a:ext cx="187920" cy="23832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56" name="Google Shape;164;p21"/>
          <p:cNvCxnSpPr/>
          <p:nvPr/>
        </p:nvCxnSpPr>
        <p:spPr>
          <a:xfrm flipH="1" flipV="1">
            <a:off x="1916640" y="3681360"/>
            <a:ext cx="191520" cy="19512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57" name="Google Shape;165;p21"/>
          <p:cNvCxnSpPr/>
          <p:nvPr/>
        </p:nvCxnSpPr>
        <p:spPr>
          <a:xfrm flipV="1">
            <a:off x="2497320" y="3876120"/>
            <a:ext cx="941400" cy="14472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58" name="Google Shape;166;p21"/>
          <p:cNvCxnSpPr/>
          <p:nvPr/>
        </p:nvCxnSpPr>
        <p:spPr>
          <a:xfrm flipH="1">
            <a:off x="2518920" y="4088880"/>
            <a:ext cx="927360" cy="8712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pic>
        <p:nvPicPr>
          <p:cNvPr id="159" name="Google Shape;167;p21" descr=""/>
          <p:cNvPicPr/>
          <p:nvPr/>
        </p:nvPicPr>
        <p:blipFill>
          <a:blip r:embed="rId10"/>
          <a:stretch/>
        </p:blipFill>
        <p:spPr>
          <a:xfrm>
            <a:off x="3593880" y="1747800"/>
            <a:ext cx="625320" cy="62532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168;p21" descr=""/>
          <p:cNvPicPr/>
          <p:nvPr/>
        </p:nvPicPr>
        <p:blipFill>
          <a:blip r:embed="rId11"/>
          <a:stretch/>
        </p:blipFill>
        <p:spPr>
          <a:xfrm>
            <a:off x="2793240" y="2950200"/>
            <a:ext cx="625320" cy="627840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</p:pic>
      <p:cxnSp>
        <p:nvCxnSpPr>
          <p:cNvPr id="161" name="Google Shape;169;p21"/>
          <p:cNvCxnSpPr>
            <a:stCxn id="159" idx="2"/>
          </p:cNvCxnSpPr>
          <p:nvPr/>
        </p:nvCxnSpPr>
        <p:spPr>
          <a:xfrm flipH="1">
            <a:off x="3418560" y="2373120"/>
            <a:ext cx="488160" cy="665280"/>
          </a:xfrm>
          <a:prstGeom prst="straightConnector1">
            <a:avLst/>
          </a:prstGeom>
          <a:ln w="9525">
            <a:solidFill>
              <a:srgbClr val="000000"/>
            </a:solidFill>
            <a:round/>
            <a:headEnd len="med" type="triangle" w="med"/>
          </a:ln>
        </p:spPr>
      </p:cxnSp>
      <p:pic>
        <p:nvPicPr>
          <p:cNvPr id="162" name="Google Shape;170;p21" descr=""/>
          <p:cNvPicPr/>
          <p:nvPr/>
        </p:nvPicPr>
        <p:blipFill>
          <a:blip r:embed="rId12"/>
          <a:stretch/>
        </p:blipFill>
        <p:spPr>
          <a:xfrm>
            <a:off x="7586640" y="0"/>
            <a:ext cx="1557000" cy="15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LibreOffice/7.5.9.2$Linux_X86_64 LibreOffice_project/50$Build-2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2024-02-22T10:13:29Z</dcterms:modified>
  <cp:revision>1</cp:revision>
  <dc:subject/>
  <dc:title/>
</cp:coreProperties>
</file>